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57" r:id="rId3"/>
    <p:sldId id="398" r:id="rId4"/>
    <p:sldId id="399" r:id="rId5"/>
    <p:sldId id="400" r:id="rId6"/>
    <p:sldId id="401" r:id="rId7"/>
    <p:sldId id="402" r:id="rId8"/>
    <p:sldId id="403" r:id="rId9"/>
    <p:sldId id="404" r:id="rId10"/>
    <p:sldId id="405" r:id="rId11"/>
    <p:sldId id="406" r:id="rId12"/>
    <p:sldId id="407" r:id="rId13"/>
    <p:sldId id="408" r:id="rId14"/>
    <p:sldId id="409" r:id="rId15"/>
    <p:sldId id="410" r:id="rId16"/>
    <p:sldId id="411" r:id="rId17"/>
    <p:sldId id="365" r:id="rId18"/>
    <p:sldId id="299" r:id="rId19"/>
    <p:sldId id="300" r:id="rId20"/>
    <p:sldId id="301" r:id="rId21"/>
    <p:sldId id="302" r:id="rId22"/>
    <p:sldId id="303" r:id="rId23"/>
    <p:sldId id="304" r:id="rId24"/>
    <p:sldId id="358" r:id="rId25"/>
    <p:sldId id="305" r:id="rId26"/>
    <p:sldId id="306" r:id="rId27"/>
    <p:sldId id="359" r:id="rId28"/>
    <p:sldId id="360" r:id="rId29"/>
    <p:sldId id="310" r:id="rId30"/>
    <p:sldId id="311" r:id="rId31"/>
    <p:sldId id="312" r:id="rId32"/>
    <p:sldId id="313" r:id="rId33"/>
    <p:sldId id="413" r:id="rId34"/>
    <p:sldId id="414" r:id="rId35"/>
    <p:sldId id="415" r:id="rId36"/>
    <p:sldId id="412" r:id="rId37"/>
    <p:sldId id="264" r:id="rId38"/>
    <p:sldId id="265" r:id="rId39"/>
    <p:sldId id="266" r:id="rId40"/>
    <p:sldId id="268" r:id="rId41"/>
    <p:sldId id="269" r:id="rId42"/>
    <p:sldId id="270" r:id="rId43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77" autoAdjust="0"/>
    <p:restoredTop sz="79294" autoAdjust="0"/>
  </p:normalViewPr>
  <p:slideViewPr>
    <p:cSldViewPr>
      <p:cViewPr varScale="1">
        <p:scale>
          <a:sx n="123" d="100"/>
          <a:sy n="123" d="100"/>
        </p:scale>
        <p:origin x="1792" y="17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2019/12/19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740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2019/12/19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Security</a:t>
            </a:r>
            <a:endParaRPr kumimoji="1"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SJTU)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Minimize TCB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cs typeface="+mn-ea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Trust and Security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12172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Reflections on Trusting Trust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/>
              <a:t>Author Ken Thompson </a:t>
            </a:r>
          </a:p>
          <a:p>
            <a:r>
              <a:rPr lang="da-DK"/>
              <a:t>Turing Award Lecture</a:t>
            </a:r>
          </a:p>
          <a:p>
            <a:r>
              <a:rPr lang="da-DK"/>
              <a:t>422 citations (Google Scholar)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532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Ken Thompson (1)	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5266928" cy="3771636"/>
          </a:xfrm>
        </p:spPr>
        <p:txBody>
          <a:bodyPr>
            <a:normAutofit/>
          </a:bodyPr>
          <a:lstStyle/>
          <a:p>
            <a:r>
              <a:rPr lang="da-DK"/>
              <a:t>Master's Degree from University of California, Berkeley, USA</a:t>
            </a:r>
          </a:p>
          <a:p>
            <a:r>
              <a:rPr lang="da-DK"/>
              <a:t>Worked on the Multics operating system</a:t>
            </a:r>
          </a:p>
          <a:p>
            <a:r>
              <a:rPr lang="da-DK"/>
              <a:t>Creater of the UNIX operating system together with Dennis Ritchie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554311"/>
            <a:ext cx="2403748" cy="2908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3243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Ken Thompson (2)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6491064" cy="3771636"/>
          </a:xfrm>
        </p:spPr>
        <p:txBody>
          <a:bodyPr>
            <a:normAutofit/>
          </a:bodyPr>
          <a:lstStyle/>
          <a:p>
            <a:r>
              <a:rPr lang="da-DK" dirty="0" err="1"/>
              <a:t>Creater</a:t>
            </a:r>
            <a:r>
              <a:rPr lang="da-DK" dirty="0"/>
              <a:t> of the systems </a:t>
            </a:r>
            <a:br>
              <a:rPr lang="da-DK" dirty="0"/>
            </a:br>
            <a:r>
              <a:rPr lang="da-DK" dirty="0" err="1"/>
              <a:t>programming</a:t>
            </a:r>
            <a:r>
              <a:rPr lang="da-DK" dirty="0"/>
              <a:t> </a:t>
            </a:r>
            <a:r>
              <a:rPr lang="da-DK" dirty="0" err="1"/>
              <a:t>language</a:t>
            </a:r>
            <a:r>
              <a:rPr lang="da-DK" dirty="0"/>
              <a:t> </a:t>
            </a:r>
            <a:r>
              <a:rPr lang="da-DK" b="1" dirty="0"/>
              <a:t>B</a:t>
            </a:r>
          </a:p>
          <a:p>
            <a:pPr lvl="1"/>
            <a:r>
              <a:rPr lang="da-DK" dirty="0"/>
              <a:t>a </a:t>
            </a:r>
            <a:r>
              <a:rPr lang="da-DK" dirty="0" err="1"/>
              <a:t>predecessor</a:t>
            </a:r>
            <a:r>
              <a:rPr lang="da-DK" dirty="0"/>
              <a:t> to the </a:t>
            </a:r>
            <a:r>
              <a:rPr lang="da-DK" b="1" dirty="0"/>
              <a:t>C</a:t>
            </a:r>
            <a:r>
              <a:rPr lang="da-DK" dirty="0"/>
              <a:t> </a:t>
            </a:r>
            <a:r>
              <a:rPr lang="da-DK" dirty="0" err="1"/>
              <a:t>language</a:t>
            </a:r>
            <a:endParaRPr lang="da-DK" dirty="0"/>
          </a:p>
          <a:p>
            <a:r>
              <a:rPr lang="da-DK" dirty="0"/>
              <a:t>1983 – Joint </a:t>
            </a:r>
            <a:r>
              <a:rPr lang="da-DK" dirty="0" err="1"/>
              <a:t>Turing</a:t>
            </a:r>
            <a:r>
              <a:rPr lang="da-DK" dirty="0"/>
              <a:t> Award with Dennis Ritchie for </a:t>
            </a:r>
            <a:r>
              <a:rPr lang="da-DK" dirty="0" err="1"/>
              <a:t>their</a:t>
            </a:r>
            <a:r>
              <a:rPr lang="da-DK" dirty="0"/>
              <a:t> </a:t>
            </a:r>
            <a:r>
              <a:rPr lang="da-DK" dirty="0" err="1"/>
              <a:t>work</a:t>
            </a:r>
            <a:r>
              <a:rPr lang="da-DK" dirty="0"/>
              <a:t> on UNIX </a:t>
            </a:r>
          </a:p>
          <a:p>
            <a:r>
              <a:rPr lang="da-DK" dirty="0"/>
              <a:t>1999 – National </a:t>
            </a:r>
            <a:r>
              <a:rPr lang="da-DK" dirty="0" err="1"/>
              <a:t>Medal</a:t>
            </a:r>
            <a:r>
              <a:rPr lang="da-DK" dirty="0"/>
              <a:t> of Technology </a:t>
            </a:r>
            <a:r>
              <a:rPr lang="da-DK" dirty="0" err="1"/>
              <a:t>awarded</a:t>
            </a:r>
            <a:r>
              <a:rPr lang="da-DK" dirty="0"/>
              <a:t> by Bill Clinton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297327"/>
            <a:ext cx="2924281" cy="804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434" y="2437454"/>
            <a:ext cx="1712218" cy="1882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348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Presentation of the National Medal of Technology</a:t>
            </a:r>
            <a:endParaRPr lang="en-US" sz="28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73324"/>
            <a:ext cx="6048672" cy="4201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2739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da-DK"/>
              <a:t>"</a:t>
            </a:r>
            <a:r>
              <a:rPr lang="da-DK" i="1"/>
              <a:t>I am a programmer. On my 1040 form*, that is what I put down as my occupation. As a programmer, I write programs. "</a:t>
            </a:r>
          </a:p>
          <a:p>
            <a:pPr marL="0" indent="0" algn="ctr">
              <a:buNone/>
            </a:pPr>
            <a:endParaRPr lang="da-DK" i="1"/>
          </a:p>
          <a:p>
            <a:pPr marL="0" indent="0" algn="ctr">
              <a:buNone/>
            </a:pPr>
            <a:r>
              <a:rPr lang="en-US" i="1"/>
              <a:t>"I would like to present to you the cutest program I ever wrote."</a:t>
            </a:r>
            <a:endParaRPr lang="da-DK" i="1"/>
          </a:p>
          <a:p>
            <a:pPr marL="0" indent="0" algn="ctr">
              <a:buNone/>
            </a:pPr>
            <a:endParaRPr lang="da-DK" sz="2000" i="1"/>
          </a:p>
          <a:p>
            <a:pPr marL="0" indent="0" algn="ctr">
              <a:buNone/>
            </a:pPr>
            <a:endParaRPr lang="da-DK" sz="2000" i="1"/>
          </a:p>
          <a:p>
            <a:pPr marL="0" indent="0" algn="ctr">
              <a:buNone/>
            </a:pPr>
            <a:r>
              <a:rPr lang="da-DK" sz="1800"/>
              <a:t>* 1040 form = U.S. Individual Income Tax Return</a:t>
            </a:r>
          </a:p>
        </p:txBody>
      </p:sp>
    </p:spTree>
    <p:extLst>
      <p:ext uri="{BB962C8B-B14F-4D97-AF65-F5344CB8AC3E}">
        <p14:creationId xmlns:p14="http://schemas.microsoft.com/office/powerpoint/2010/main" val="243824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Trusting Trust: Some Observations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/>
              <a:t>Stage I:</a:t>
            </a:r>
          </a:p>
          <a:p>
            <a:pPr lvl="1"/>
            <a:r>
              <a:rPr lang="da-DK"/>
              <a:t>A program can, when executed, output its own source-code</a:t>
            </a:r>
          </a:p>
          <a:p>
            <a:r>
              <a:rPr lang="da-DK"/>
              <a:t>Stage II: </a:t>
            </a:r>
          </a:p>
          <a:p>
            <a:pPr lvl="1"/>
            <a:r>
              <a:rPr lang="da-DK"/>
              <a:t>A compiler can </a:t>
            </a:r>
            <a:r>
              <a:rPr lang="da-DK" i="1"/>
              <a:t>learn</a:t>
            </a:r>
            <a:r>
              <a:rPr lang="da-DK"/>
              <a:t> the meaning of a symbol</a:t>
            </a:r>
          </a:p>
          <a:p>
            <a:r>
              <a:rPr lang="da-DK"/>
              <a:t>Stage III:</a:t>
            </a:r>
          </a:p>
          <a:p>
            <a:pPr lvl="1"/>
            <a:r>
              <a:rPr lang="da-DK"/>
              <a:t>A compiler may (deliberately) output incorrect machine code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11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Stage I: A self-reproducing program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In the C </a:t>
            </a:r>
            <a:r>
              <a:rPr lang="da-DK" dirty="0" err="1"/>
              <a:t>language</a:t>
            </a:r>
            <a:r>
              <a:rPr lang="da-DK" dirty="0"/>
              <a:t>:</a:t>
            </a:r>
            <a:endParaRPr lang="en-US" dirty="0"/>
          </a:p>
          <a:p>
            <a:pPr marL="0" indent="0"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main() { char *s="main() { char *s=%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c%s%c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;  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        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printf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(s,34,s,34); }";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printf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(s,34,s,34); }</a:t>
            </a:r>
            <a:endParaRPr lang="da-DK" sz="2000" dirty="0">
              <a:solidFill>
                <a:schemeClr val="accent6">
                  <a:lumMod val="75000"/>
                </a:schemeClr>
              </a:solidFill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In LISP:</a:t>
            </a:r>
          </a:p>
          <a:p>
            <a:pPr marL="0" indent="0">
              <a:buNone/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  ((lambda (x) (</a:t>
            </a:r>
            <a:r>
              <a:rPr lang="fr-FR" sz="2000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list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x (</a:t>
            </a:r>
            <a:r>
              <a:rPr lang="fr-FR" sz="2000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list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'</a:t>
            </a:r>
            <a:r>
              <a:rPr lang="fr-FR" sz="2000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quote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x))) </a:t>
            </a:r>
          </a:p>
          <a:p>
            <a:pPr marL="0" indent="0">
              <a:buNone/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       (</a:t>
            </a:r>
            <a:r>
              <a:rPr lang="fr-FR" sz="2000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quote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(lambda (x) (</a:t>
            </a:r>
            <a:r>
              <a:rPr lang="fr-FR" sz="2000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list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x (</a:t>
            </a:r>
            <a:r>
              <a:rPr lang="fr-FR" sz="2000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list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'</a:t>
            </a:r>
            <a:r>
              <a:rPr lang="fr-FR" sz="2000" dirty="0" err="1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quote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Consolas" pitchFamily="49" charset="0"/>
                <a:cs typeface="Consolas" pitchFamily="49" charset="0"/>
              </a:rPr>
              <a:t> x)))))</a:t>
            </a:r>
            <a:endParaRPr lang="en-US" sz="2000" dirty="0">
              <a:solidFill>
                <a:schemeClr val="accent6">
                  <a:lumMod val="75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605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Stage II: A learning compiler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1901155"/>
            <a:ext cx="183832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76" y="1864982"/>
            <a:ext cx="1800225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864982"/>
            <a:ext cx="1885950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9592" y="1297327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i="1"/>
              <a:t>Somewhere inside a C compiler ...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9592" y="4057633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i="1" dirty="0"/>
              <a:t>1) </a:t>
            </a:r>
            <a:r>
              <a:rPr lang="da-DK" i="1" dirty="0" err="1"/>
              <a:t>We</a:t>
            </a:r>
            <a:r>
              <a:rPr lang="da-DK" i="1" dirty="0"/>
              <a:t> </a:t>
            </a:r>
            <a:r>
              <a:rPr lang="da-DK" i="1" dirty="0" err="1"/>
              <a:t>wish</a:t>
            </a:r>
            <a:r>
              <a:rPr lang="da-DK" i="1" dirty="0"/>
              <a:t> to </a:t>
            </a:r>
            <a:r>
              <a:rPr lang="da-DK" i="1" dirty="0" err="1"/>
              <a:t>add</a:t>
            </a:r>
            <a:r>
              <a:rPr lang="da-DK" i="1" dirty="0"/>
              <a:t> the </a:t>
            </a:r>
            <a:r>
              <a:rPr lang="da-DK" i="1" dirty="0" err="1"/>
              <a:t>vertical</a:t>
            </a:r>
            <a:r>
              <a:rPr lang="da-DK" i="1" dirty="0"/>
              <a:t> tab (\v) symbol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9592" y="4349923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i="1"/>
              <a:t>2) We return its ascii value (11) if the symbol is \v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9592" y="4709964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i="1"/>
              <a:t>3) We recompile our compiler, and we can now change our implementation to simply return \v</a:t>
            </a:r>
          </a:p>
        </p:txBody>
      </p:sp>
    </p:spTree>
    <p:extLst>
      <p:ext uri="{BB962C8B-B14F-4D97-AF65-F5344CB8AC3E}">
        <p14:creationId xmlns:p14="http://schemas.microsoft.com/office/powerpoint/2010/main" val="2723282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Stage III: A bugged compiler</a:t>
            </a: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72" y="1529013"/>
            <a:ext cx="1295400" cy="96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473" y="1500808"/>
            <a:ext cx="2809875" cy="172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832" y="1500808"/>
            <a:ext cx="2895600" cy="243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867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1297327"/>
            <a:ext cx="1512168" cy="10801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/>
              <a:t>source-code of </a:t>
            </a:r>
            <a:r>
              <a:rPr lang="da-DK">
                <a:solidFill>
                  <a:srgbClr val="C00000"/>
                </a:solidFill>
              </a:rPr>
              <a:t>bugged</a:t>
            </a:r>
            <a:r>
              <a:rPr lang="da-DK"/>
              <a:t> compiler</a:t>
            </a:r>
            <a:endParaRPr lang="en-US"/>
          </a:p>
        </p:txBody>
      </p:sp>
      <p:sp>
        <p:nvSpPr>
          <p:cNvPr id="5" name="Right Arrow 4"/>
          <p:cNvSpPr/>
          <p:nvPr/>
        </p:nvSpPr>
        <p:spPr>
          <a:xfrm rot="5400000">
            <a:off x="909759" y="2782800"/>
            <a:ext cx="627738" cy="36004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67544" y="3521959"/>
            <a:ext cx="1512168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/>
              <a:t>compiler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5896" y="3551873"/>
            <a:ext cx="1512168" cy="10801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/>
              <a:t>bugged compiler</a:t>
            </a: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35896" y="1297327"/>
            <a:ext cx="1512168" cy="10801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/>
              <a:t>source-code of </a:t>
            </a:r>
            <a:r>
              <a:rPr lang="da-DK">
                <a:solidFill>
                  <a:srgbClr val="92D050"/>
                </a:solidFill>
              </a:rPr>
              <a:t>innocent </a:t>
            </a:r>
            <a:r>
              <a:rPr lang="da-DK"/>
              <a:t>compiler</a:t>
            </a: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732240" y="3551873"/>
            <a:ext cx="1512168" cy="10801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/>
              <a:t>bugged compiler</a:t>
            </a:r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2411761" y="3937620"/>
            <a:ext cx="753285" cy="30003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5400000">
            <a:off x="4078111" y="2766893"/>
            <a:ext cx="627738" cy="36004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2450564" y="1687370"/>
            <a:ext cx="753285" cy="30003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5580113" y="3941916"/>
            <a:ext cx="753285" cy="30003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732240" y="1297327"/>
            <a:ext cx="1512168" cy="10801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/>
              <a:t>source-code of</a:t>
            </a:r>
            <a:r>
              <a:rPr lang="da-DK">
                <a:solidFill>
                  <a:schemeClr val="tx1"/>
                </a:solidFill>
              </a:rPr>
              <a:t> </a:t>
            </a:r>
            <a:r>
              <a:rPr lang="da-DK">
                <a:solidFill>
                  <a:schemeClr val="tx2">
                    <a:lumMod val="60000"/>
                    <a:lumOff val="40000"/>
                  </a:schemeClr>
                </a:solidFill>
              </a:rPr>
              <a:t>/bin/login</a:t>
            </a:r>
            <a:r>
              <a:rPr lang="da-DK">
                <a:solidFill>
                  <a:schemeClr val="tx1"/>
                </a:solidFill>
              </a:rPr>
              <a:t> program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904" y="2137420"/>
            <a:ext cx="462709" cy="36004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355" y="4743064"/>
            <a:ext cx="462709" cy="36004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0" name="Right Arrow 19"/>
          <p:cNvSpPr/>
          <p:nvPr/>
        </p:nvSpPr>
        <p:spPr>
          <a:xfrm rot="5400000">
            <a:off x="7174455" y="2736128"/>
            <a:ext cx="627738" cy="36004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/>
          <a:p>
            <a:r>
              <a:rPr lang="da-DK"/>
              <a:t>What happens?</a:t>
            </a:r>
            <a:endParaRPr lang="en-US"/>
          </a:p>
        </p:txBody>
      </p:sp>
      <p:sp>
        <p:nvSpPr>
          <p:cNvPr id="29" name="Right Arrow 28"/>
          <p:cNvSpPr/>
          <p:nvPr/>
        </p:nvSpPr>
        <p:spPr>
          <a:xfrm rot="5400000">
            <a:off x="7182583" y="4945862"/>
            <a:ext cx="627738" cy="36004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473" y="4743064"/>
            <a:ext cx="462709" cy="36004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4352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20"/>
          <a:stretch/>
        </p:blipFill>
        <p:spPr bwMode="auto">
          <a:xfrm>
            <a:off x="611560" y="1729387"/>
            <a:ext cx="4969523" cy="167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169" y="1753521"/>
            <a:ext cx="2119248" cy="1649015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66066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Moral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/>
              <a:t>"</a:t>
            </a:r>
            <a:r>
              <a:rPr lang="da-DK" i="1"/>
              <a:t>The moral is obvious. You can't trust code that you did not totally create yourself.</a:t>
            </a:r>
            <a:r>
              <a:rPr lang="da-DK"/>
              <a:t> </a:t>
            </a:r>
            <a:r>
              <a:rPr lang="da-DK" i="1"/>
              <a:t>(Especially code from companies that employ people like me.)</a:t>
            </a:r>
            <a:r>
              <a:rPr lang="da-DK"/>
              <a:t>"</a:t>
            </a:r>
          </a:p>
          <a:p>
            <a:pPr marL="0" indent="0">
              <a:buNone/>
            </a:pPr>
            <a:endParaRPr lang="da-DK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Rounded Rectangular Callout 3"/>
          <p:cNvSpPr/>
          <p:nvPr/>
        </p:nvSpPr>
        <p:spPr>
          <a:xfrm>
            <a:off x="1835696" y="3277547"/>
            <a:ext cx="2808312" cy="1080120"/>
          </a:xfrm>
          <a:prstGeom prst="wedgeRoundRectCallout">
            <a:avLst>
              <a:gd name="adj1" fmla="val -14912"/>
              <a:gd name="adj2" fmla="val -78595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/>
              <a:t>Today, Ken Thompson works as a distinguished engineer for Google</a:t>
            </a:r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391790"/>
            <a:ext cx="2952328" cy="85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203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Is this a real problem?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Yes, it happened to a Delphi compiler in 2009!</a:t>
            </a:r>
          </a:p>
          <a:p>
            <a:pPr lvl="1"/>
            <a:r>
              <a:rPr lang="da-DK" dirty="0"/>
              <a:t>Win32/Induc-A</a:t>
            </a:r>
          </a:p>
          <a:p>
            <a:r>
              <a:rPr lang="en-US" altLang="zh-CN" dirty="0"/>
              <a:t>Another example:</a:t>
            </a:r>
          </a:p>
          <a:p>
            <a:pPr lvl="1"/>
            <a:r>
              <a:rPr lang="en-US" dirty="0" err="1"/>
              <a:t>XCodeGhost</a:t>
            </a:r>
            <a:r>
              <a:rPr lang="en-US" dirty="0"/>
              <a:t> on iOS</a:t>
            </a:r>
            <a:r>
              <a:rPr lang="en-US" altLang="zh-CN" dirty="0"/>
              <a:t>.</a:t>
            </a:r>
            <a:r>
              <a:rPr lang="en-US" dirty="0"/>
              <a:t> </a:t>
            </a:r>
            <a:r>
              <a:rPr lang="en-US" altLang="zh-CN" dirty="0"/>
              <a:t>In 2015, China</a:t>
            </a:r>
            <a:endParaRPr lang="en-US" dirty="0"/>
          </a:p>
          <a:p>
            <a:pPr lvl="1"/>
            <a:r>
              <a:rPr lang="da-DK" sz="2000" dirty="0"/>
              <a:t>https://zh.wikipedia.org/wiki/XcodeGhost%E9%A3%8E%E6%B3%A2</a:t>
            </a:r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36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Moral (continued)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"</a:t>
            </a:r>
            <a:r>
              <a:rPr lang="da-DK" i="1" dirty="0"/>
              <a:t>No amount of source-level verification or scrutiny will protect you from using untrusted code.</a:t>
            </a:r>
            <a:r>
              <a:rPr lang="da-DK" dirty="0"/>
              <a:t>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491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Reconstruct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OS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429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Kernel Complexity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17153"/>
            <a:ext cx="6778411" cy="3844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9637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Monolithic Kernel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Linux is Monolithic</a:t>
            </a:r>
          </a:p>
          <a:p>
            <a:pPr lvl="1"/>
            <a:r>
              <a:rPr lang="en-US" altLang="zh-CN" sz="2000" dirty="0"/>
              <a:t>No enforced modularity (e.g., Linux)</a:t>
            </a:r>
          </a:p>
          <a:p>
            <a:pPr lvl="1"/>
            <a:r>
              <a:rPr lang="en-US" altLang="zh-CN" sz="2000" dirty="0"/>
              <a:t>A bug in the kernel can affect entire system</a:t>
            </a:r>
          </a:p>
          <a:p>
            <a:r>
              <a:rPr lang="en-US" altLang="zh-CN" sz="2400" dirty="0"/>
              <a:t>How can we deal with the complexity of such systems? </a:t>
            </a:r>
          </a:p>
          <a:p>
            <a:pPr lvl="1"/>
            <a:r>
              <a:rPr lang="en-US" altLang="zh-CN" sz="2000" dirty="0"/>
              <a:t>One result of all this complexity: bugs! </a:t>
            </a:r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812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Linux Fails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A kernel bug can </a:t>
            </a:r>
          </a:p>
          <a:p>
            <a:pPr lvl="1"/>
            <a:r>
              <a:rPr lang="en-US" altLang="zh-CN" sz="2000" dirty="0"/>
              <a:t>Cause the whole Linux system to fail</a:t>
            </a:r>
          </a:p>
          <a:p>
            <a:r>
              <a:rPr lang="en-US" altLang="zh-CN" sz="2400" dirty="0"/>
              <a:t>Is it a good thing that Linux lasted this long? </a:t>
            </a:r>
          </a:p>
          <a:p>
            <a:pPr lvl="1"/>
            <a:r>
              <a:rPr lang="en-US" altLang="zh-CN" sz="2000" dirty="0"/>
              <a:t>Problems can be hard to detect, even if they may still do damage</a:t>
            </a:r>
          </a:p>
          <a:p>
            <a:pPr lvl="1"/>
            <a:r>
              <a:rPr lang="en-US" altLang="zh-CN" sz="2000" dirty="0"/>
              <a:t>E.g., maybe some files are corrupted, but system does not crash</a:t>
            </a:r>
          </a:p>
          <a:p>
            <a:pPr lvl="1"/>
            <a:r>
              <a:rPr lang="en-US" altLang="zh-CN" sz="2000" dirty="0"/>
              <a:t>Worse: adversary can exploit a bug to gain unauthorized access</a:t>
            </a:r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8668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Linux Bugs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5002351"/>
            <a:ext cx="8229600" cy="807477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</a:rPr>
              <a:t>Source: Bugzilla.kernel.com, count of all bugs currently marked NEW, ASSIGNED, REOPENED, RESOLVED, VERIFIED, or CLOSED, by creation data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412492"/>
            <a:ext cx="5184576" cy="335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65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Types of OS Structure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896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Monolithic Kernel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The kernel is trusted for hardware management</a:t>
            </a:r>
          </a:p>
          <a:p>
            <a:pPr lvl="1"/>
            <a:r>
              <a:rPr lang="en-US" altLang="zh-CN" sz="2000" dirty="0"/>
              <a:t>Memory manager</a:t>
            </a:r>
          </a:p>
          <a:p>
            <a:pPr lvl="1"/>
            <a:r>
              <a:rPr lang="en-US" altLang="zh-CN" sz="2000" dirty="0"/>
              <a:t>Devices manager, e.g., clock, display, disk</a:t>
            </a:r>
          </a:p>
          <a:p>
            <a:r>
              <a:rPr lang="en-US" altLang="zh-CN" sz="2400" dirty="0"/>
              <a:t>Modules that manage the hardware are part of the kernel</a:t>
            </a:r>
          </a:p>
          <a:p>
            <a:pPr lvl="1"/>
            <a:r>
              <a:rPr lang="en-US" altLang="zh-CN" sz="2000" dirty="0"/>
              <a:t>The window manager, network manager , file manager</a:t>
            </a:r>
          </a:p>
          <a:p>
            <a:r>
              <a:rPr lang="en-US" altLang="zh-CN" sz="2400" dirty="0"/>
              <a:t>Monolithic kernel</a:t>
            </a:r>
          </a:p>
          <a:p>
            <a:pPr lvl="1"/>
            <a:r>
              <a:rPr lang="en-US" altLang="zh-CN" sz="2000" dirty="0"/>
              <a:t>Most of the operating system runs in kernel mode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5309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3200" b="1" dirty="0"/>
              <a:t>Monolithic Kernel</a:t>
            </a:r>
            <a:r>
              <a:rPr lang="en-US" altLang="zh-CN" sz="3200" dirty="0"/>
              <a:t>: No Enforced Modularity within the Kernel</a:t>
            </a:r>
            <a:endParaRPr lang="zh-CN" altLang="en-US" sz="32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345332"/>
            <a:ext cx="714375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99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Monolithic Kernel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Pros</a:t>
            </a:r>
          </a:p>
          <a:p>
            <a:pPr lvl="1"/>
            <a:r>
              <a:rPr kumimoji="1" lang="en-US" altLang="zh-CN" dirty="0"/>
              <a:t>Relatively few crossings</a:t>
            </a:r>
          </a:p>
          <a:p>
            <a:pPr lvl="1"/>
            <a:r>
              <a:rPr kumimoji="1" lang="en-US" altLang="zh-CN" dirty="0"/>
              <a:t>Shared kernel address space</a:t>
            </a:r>
          </a:p>
          <a:p>
            <a:pPr lvl="1"/>
            <a:r>
              <a:rPr kumimoji="1" lang="en-US" altLang="zh-CN" b="1" dirty="0">
                <a:solidFill>
                  <a:srgbClr val="0096FF"/>
                </a:solidFill>
              </a:rPr>
              <a:t>Performance</a:t>
            </a:r>
          </a:p>
          <a:p>
            <a:r>
              <a:rPr kumimoji="1" lang="en-US" altLang="zh-CN" dirty="0"/>
              <a:t>Cons</a:t>
            </a:r>
          </a:p>
          <a:p>
            <a:pPr lvl="1"/>
            <a:r>
              <a:rPr kumimoji="1" lang="en-US" altLang="zh-CN" dirty="0"/>
              <a:t>Flexibility</a:t>
            </a:r>
          </a:p>
          <a:p>
            <a:pPr lvl="1"/>
            <a:r>
              <a:rPr kumimoji="1" lang="en-US" altLang="zh-CN" dirty="0"/>
              <a:t>Stability</a:t>
            </a:r>
          </a:p>
          <a:p>
            <a:pPr lvl="1"/>
            <a:r>
              <a:rPr kumimoji="1" lang="en-US" altLang="zh-CN" dirty="0"/>
              <a:t>Experimentation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8635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Microkernel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It is preferred to keep the kernel small</a:t>
            </a:r>
          </a:p>
          <a:p>
            <a:pPr lvl="1"/>
            <a:r>
              <a:rPr lang="en-US" altLang="zh-CN" sz="2600" dirty="0"/>
              <a:t>Reduce the number of bugs</a:t>
            </a:r>
          </a:p>
          <a:p>
            <a:pPr lvl="1"/>
            <a:r>
              <a:rPr lang="en-US" altLang="zh-CN" sz="2600" dirty="0"/>
              <a:t>Restrict errors in the module</a:t>
            </a:r>
          </a:p>
          <a:p>
            <a:pPr lvl="2"/>
            <a:r>
              <a:rPr lang="en-US" altLang="zh-CN" dirty="0"/>
              <a:t>E.g., the file manager module error may overwrite kernel data structures unrelated to the file system</a:t>
            </a:r>
          </a:p>
          <a:p>
            <a:pPr lvl="2"/>
            <a:r>
              <a:rPr lang="en-US" altLang="zh-CN" dirty="0"/>
              <a:t>Causing unrelated parts of the kernel to fail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1802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Microkernel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System modules run in </a:t>
            </a:r>
            <a:r>
              <a:rPr lang="en-US" altLang="zh-CN" dirty="0">
                <a:solidFill>
                  <a:srgbClr val="0096FF"/>
                </a:solidFill>
              </a:rPr>
              <a:t>user mode </a:t>
            </a:r>
          </a:p>
          <a:p>
            <a:pPr lvl="1"/>
            <a:r>
              <a:rPr lang="en-US" altLang="zh-CN" dirty="0"/>
              <a:t>Each module is restricted in its own domain</a:t>
            </a:r>
          </a:p>
          <a:p>
            <a:r>
              <a:rPr lang="en-US" altLang="zh-CN" dirty="0"/>
              <a:t>Microkernel itself implements a minimal set of </a:t>
            </a:r>
            <a:r>
              <a:rPr lang="en-US" altLang="zh-CN" dirty="0">
                <a:solidFill>
                  <a:srgbClr val="0096FF"/>
                </a:solidFill>
              </a:rPr>
              <a:t>abstractions</a:t>
            </a:r>
          </a:p>
          <a:p>
            <a:pPr lvl="1"/>
            <a:r>
              <a:rPr lang="en-US" altLang="zh-CN" dirty="0"/>
              <a:t>Domains to contain modules  </a:t>
            </a:r>
          </a:p>
          <a:p>
            <a:pPr lvl="1"/>
            <a:r>
              <a:rPr lang="en-US" altLang="zh-CN" dirty="0"/>
              <a:t>Threads to run programs</a:t>
            </a:r>
          </a:p>
          <a:p>
            <a:pPr lvl="1"/>
            <a:r>
              <a:rPr lang="en-US" altLang="zh-CN" dirty="0"/>
              <a:t>Virtual communication links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067452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507288" cy="952500"/>
          </a:xfrm>
        </p:spPr>
        <p:txBody>
          <a:bodyPr>
            <a:noAutofit/>
          </a:bodyPr>
          <a:lstStyle/>
          <a:p>
            <a:r>
              <a:rPr lang="en-US" altLang="zh-CN" sz="3000" b="1" dirty="0"/>
              <a:t>Microkernel</a:t>
            </a:r>
            <a:r>
              <a:rPr lang="en-US" altLang="zh-CN" sz="3000" dirty="0"/>
              <a:t>: Enforce Modularity by Putting Subsystems in User Space</a:t>
            </a:r>
            <a:endParaRPr lang="zh-CN" altLang="en-US" sz="3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345332"/>
            <a:ext cx="7181850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8858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Microkernel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Pros</a:t>
            </a:r>
          </a:p>
          <a:p>
            <a:pPr lvl="1"/>
            <a:r>
              <a:rPr kumimoji="1" lang="en-US" altLang="zh-CN" dirty="0"/>
              <a:t>Easier to develop services</a:t>
            </a:r>
          </a:p>
          <a:p>
            <a:pPr lvl="1"/>
            <a:r>
              <a:rPr kumimoji="1" lang="en-US" altLang="zh-CN" dirty="0"/>
              <a:t>Fault isolation</a:t>
            </a:r>
          </a:p>
          <a:p>
            <a:pPr lvl="1"/>
            <a:r>
              <a:rPr kumimoji="1" lang="en-US" altLang="zh-CN" dirty="0"/>
              <a:t>Customization</a:t>
            </a:r>
          </a:p>
          <a:p>
            <a:pPr lvl="1"/>
            <a:r>
              <a:rPr kumimoji="1" lang="en-US" altLang="zh-CN" dirty="0"/>
              <a:t>Smaller kernel =&gt; easier to optimize</a:t>
            </a:r>
          </a:p>
          <a:p>
            <a:r>
              <a:rPr kumimoji="1" lang="en-US" altLang="zh-CN" dirty="0"/>
              <a:t>Cons</a:t>
            </a:r>
          </a:p>
          <a:p>
            <a:pPr lvl="1"/>
            <a:r>
              <a:rPr kumimoji="1" lang="en-US" altLang="zh-CN" dirty="0"/>
              <a:t>Lots of boundary crossings</a:t>
            </a:r>
          </a:p>
          <a:p>
            <a:pPr lvl="1"/>
            <a:r>
              <a:rPr kumimoji="1" lang="en-US" altLang="zh-CN" dirty="0">
                <a:solidFill>
                  <a:srgbClr val="0070C0"/>
                </a:solidFill>
              </a:rPr>
              <a:t>Relatively poor performance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8285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Microkernel VS. Monolithic Kernel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800" dirty="0"/>
              <a:t>Few microkernel OS</a:t>
            </a:r>
          </a:p>
          <a:p>
            <a:pPr lvl="1"/>
            <a:r>
              <a:rPr lang="en-US" altLang="zh-CN" sz="2400" dirty="0"/>
              <a:t>Mach, L4</a:t>
            </a:r>
          </a:p>
          <a:p>
            <a:r>
              <a:rPr lang="en-US" altLang="zh-CN" sz="2800" dirty="0"/>
              <a:t>Most widely-used operating systems have a mostly monolithic kernel</a:t>
            </a:r>
          </a:p>
          <a:p>
            <a:pPr lvl="1"/>
            <a:r>
              <a:rPr lang="en-US" altLang="zh-CN" sz="2400" dirty="0"/>
              <a:t>the GNU/Linux operating system</a:t>
            </a:r>
          </a:p>
          <a:p>
            <a:pPr lvl="1"/>
            <a:r>
              <a:rPr lang="en-US" altLang="zh-CN" sz="2400" dirty="0"/>
              <a:t>the file and the network service run in kernel mode</a:t>
            </a:r>
          </a:p>
          <a:p>
            <a:pPr lvl="1"/>
            <a:r>
              <a:rPr lang="en-US" altLang="zh-CN" sz="2400" dirty="0"/>
              <a:t>the X Window system runs in user mode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1830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Microkernel VS. Monolithic Kernel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altLang="zh-CN" sz="2800" dirty="0"/>
              <a:t>The system is unusable if a critical service fails</a:t>
            </a:r>
          </a:p>
          <a:p>
            <a:pPr marL="914400" lvl="1" indent="-457200"/>
            <a:r>
              <a:rPr lang="en-US" altLang="zh-CN" sz="2400" dirty="0"/>
              <a:t>No matter in user mode or kernel mode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altLang="zh-CN" sz="2800" dirty="0"/>
              <a:t>Some services are shared among many modules</a:t>
            </a:r>
          </a:p>
          <a:p>
            <a:pPr marL="914400" lvl="1" indent="-457200"/>
            <a:r>
              <a:rPr lang="en-US" altLang="zh-CN" sz="2400" dirty="0"/>
              <a:t>It’s easier to implement these services as part of the kernel program, which is already shared among all modules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altLang="zh-CN" sz="2800" dirty="0"/>
              <a:t>The performance of some services is critical</a:t>
            </a:r>
          </a:p>
          <a:p>
            <a:pPr marL="914400" lvl="1" indent="-457200"/>
            <a:r>
              <a:rPr lang="en-US" altLang="zh-CN" sz="2400" dirty="0"/>
              <a:t>E.g., the overhead of </a:t>
            </a:r>
            <a:r>
              <a:rPr lang="en-US" altLang="zh-CN" sz="2400" dirty="0">
                <a:cs typeface="Times New Roman" pitchFamily="18" charset="0"/>
              </a:rPr>
              <a:t>SEND</a:t>
            </a:r>
            <a:r>
              <a:rPr lang="en-US" altLang="zh-CN" sz="2400" dirty="0"/>
              <a:t> and </a:t>
            </a:r>
            <a:r>
              <a:rPr lang="en-US" altLang="zh-CN" sz="2400" dirty="0">
                <a:cs typeface="Times New Roman" pitchFamily="18" charset="0"/>
              </a:rPr>
              <a:t>RECEIVE</a:t>
            </a:r>
            <a:r>
              <a:rPr lang="en-US" altLang="zh-CN" sz="2400" dirty="0"/>
              <a:t> supervisor calls may be too large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605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Microkernel VS. Monolithic Kernel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Calibri" pitchFamily="34" charset="0"/>
              <a:buAutoNum type="arabicPeriod" startAt="4"/>
            </a:pPr>
            <a:r>
              <a:rPr lang="en-US" altLang="zh-CN" sz="2800" dirty="0"/>
              <a:t>Monolithic systems can enjoy the ease of debugging of microkernel systems </a:t>
            </a:r>
          </a:p>
          <a:p>
            <a:pPr marL="914400" lvl="1" indent="-514350"/>
            <a:r>
              <a:rPr lang="en-US" altLang="zh-CN" sz="2400" dirty="0"/>
              <a:t>good kernel debugging tools</a:t>
            </a:r>
          </a:p>
          <a:p>
            <a:pPr marL="514350" indent="-514350">
              <a:buFont typeface="Calibri" pitchFamily="34" charset="0"/>
              <a:buAutoNum type="arabicPeriod" startAt="4"/>
            </a:pPr>
            <a:r>
              <a:rPr lang="en-US" altLang="zh-CN" sz="2800" dirty="0"/>
              <a:t>It may be difficult to reorganize existing kernel programs</a:t>
            </a:r>
          </a:p>
          <a:p>
            <a:pPr marL="914400" lvl="1" indent="-514350"/>
            <a:r>
              <a:rPr lang="en-US" altLang="zh-CN" sz="2400" dirty="0"/>
              <a:t>There is little incentive to change a kernel program that already works</a:t>
            </a:r>
          </a:p>
          <a:p>
            <a:pPr marL="914400" lvl="1" indent="-514350"/>
            <a:r>
              <a:rPr lang="en-US" altLang="zh-CN" sz="2400" dirty="0"/>
              <a:t>If the system works and most of the errors have been eradicated</a:t>
            </a:r>
          </a:p>
          <a:p>
            <a:pPr marL="1314450" lvl="2" indent="-514350"/>
            <a:r>
              <a:rPr lang="en-US" altLang="zh-CN" sz="2000" dirty="0"/>
              <a:t>the debugging advantage of microkernel begins to evaporate</a:t>
            </a:r>
          </a:p>
          <a:p>
            <a:pPr marL="1314450" lvl="2" indent="-514350"/>
            <a:r>
              <a:rPr lang="en-US" altLang="zh-CN" sz="2000" dirty="0"/>
              <a:t>the cost of SEND and RECEIVE supervisor calls begins to dominate</a:t>
            </a:r>
            <a:endParaRPr lang="en-US" altLang="zh-CN" sz="120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69791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Microkernel VS. Monolithic Kernel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800" dirty="0"/>
              <a:t>How to choose</a:t>
            </a:r>
          </a:p>
          <a:p>
            <a:pPr lvl="1"/>
            <a:r>
              <a:rPr lang="en-US" altLang="zh-CN" sz="2400" dirty="0"/>
              <a:t>a working system and a better designed, but new system</a:t>
            </a:r>
          </a:p>
          <a:p>
            <a:pPr lvl="1"/>
            <a:r>
              <a:rPr lang="en-US" altLang="zh-CN" sz="2400" dirty="0"/>
              <a:t>don’t switch over to the new system unless it is much better </a:t>
            </a:r>
          </a:p>
          <a:p>
            <a:r>
              <a:rPr lang="en-US" altLang="zh-CN" sz="2800" dirty="0"/>
              <a:t>The overhead of switching</a:t>
            </a:r>
          </a:p>
          <a:p>
            <a:pPr lvl="1"/>
            <a:r>
              <a:rPr lang="en-US" altLang="zh-CN" sz="2400" dirty="0"/>
              <a:t>learning the new design</a:t>
            </a:r>
          </a:p>
          <a:p>
            <a:pPr lvl="1"/>
            <a:r>
              <a:rPr lang="en-US" altLang="zh-CN" sz="2400" dirty="0"/>
              <a:t>re-engineering the old system to use the new design</a:t>
            </a:r>
          </a:p>
          <a:p>
            <a:pPr lvl="1"/>
            <a:r>
              <a:rPr lang="en-US" altLang="zh-CN" sz="2400" dirty="0"/>
              <a:t>rediscovering undocumented assumptions</a:t>
            </a:r>
          </a:p>
          <a:p>
            <a:pPr lvl="1"/>
            <a:r>
              <a:rPr lang="en-US" altLang="zh-CN" sz="2400" dirty="0"/>
              <a:t>discovering unrealized assumptions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58044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Microkernel VS. Monolithic Kernel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800" dirty="0"/>
              <a:t>The uncertainty of the gain of switching</a:t>
            </a:r>
          </a:p>
          <a:p>
            <a:pPr lvl="1"/>
            <a:r>
              <a:rPr lang="en-US" altLang="zh-CN" sz="2400" dirty="0"/>
              <a:t>The claims about the better design are speculative</a:t>
            </a:r>
          </a:p>
          <a:p>
            <a:pPr lvl="1"/>
            <a:r>
              <a:rPr lang="en-US" altLang="zh-CN" sz="2400" dirty="0"/>
              <a:t>There is little experimental evidence that </a:t>
            </a:r>
          </a:p>
          <a:p>
            <a:pPr lvl="2"/>
            <a:r>
              <a:rPr lang="en-US" altLang="zh-CN" sz="2000" dirty="0"/>
              <a:t>microkernel-based systems are more robust than existing monolithic kernels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4851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Another Solution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Problem: </a:t>
            </a:r>
          </a:p>
          <a:p>
            <a:pPr lvl="1"/>
            <a:r>
              <a:rPr lang="en-US" altLang="zh-CN" sz="1800" dirty="0"/>
              <a:t>Deal with Linux kernel bugs without redesigning Linux from scratch</a:t>
            </a:r>
          </a:p>
          <a:p>
            <a:pPr lvl="1"/>
            <a:endParaRPr lang="en-US" altLang="zh-CN" sz="1800" dirty="0"/>
          </a:p>
          <a:p>
            <a:r>
              <a:rPr lang="en-US" altLang="zh-CN" sz="2000" dirty="0"/>
              <a:t>One idea: run different programs on different computers</a:t>
            </a:r>
          </a:p>
          <a:p>
            <a:pPr lvl="1"/>
            <a:r>
              <a:rPr lang="en-US" altLang="zh-CN" sz="1800" dirty="0"/>
              <a:t>Each computer </a:t>
            </a:r>
            <a:r>
              <a:rPr lang="en-US" altLang="zh-CN" sz="1800" dirty="0">
                <a:solidFill>
                  <a:srgbClr val="0096FF"/>
                </a:solidFill>
              </a:rPr>
              <a:t>has its own Linux kernel</a:t>
            </a:r>
            <a:r>
              <a:rPr lang="en-US" altLang="zh-CN" sz="1800" dirty="0"/>
              <a:t>; if one crashes, others not affected</a:t>
            </a:r>
          </a:p>
          <a:p>
            <a:pPr lvl="1"/>
            <a:r>
              <a:rPr lang="en-US" altLang="zh-CN" sz="1800" dirty="0"/>
              <a:t>Strong isolation (all interactions are client-server), but often impractical</a:t>
            </a:r>
          </a:p>
          <a:p>
            <a:pPr lvl="1"/>
            <a:r>
              <a:rPr lang="en-US" altLang="zh-CN" sz="1800" dirty="0"/>
              <a:t>Can't afford so many physical computers: hardware cost, power, space, ..</a:t>
            </a:r>
            <a:endParaRPr lang="zh-CN" altLang="en-US" sz="1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846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Root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Trust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7765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Principle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Least Privilege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CN" i="1" dirty="0"/>
              <a:t>Every program and every privileged user of the system should operate using the least amount of privilege necessary to complete the job.</a:t>
            </a:r>
          </a:p>
          <a:p>
            <a:pPr marL="0" indent="0">
              <a:buNone/>
            </a:pPr>
            <a:endParaRPr kumimoji="1" lang="en-US" altLang="zh-CN" i="1" dirty="0"/>
          </a:p>
          <a:p>
            <a:pPr marL="0" indent="0" algn="r">
              <a:buNone/>
            </a:pPr>
            <a:r>
              <a:rPr kumimoji="1" lang="zh-CN" altLang="zh-CN" i="1" dirty="0"/>
              <a:t>- </a:t>
            </a:r>
            <a:r>
              <a:rPr kumimoji="1" lang="en-US" altLang="zh-CN" i="1" dirty="0"/>
              <a:t>Jerome</a:t>
            </a:r>
            <a:r>
              <a:rPr kumimoji="1" lang="zh-CN" altLang="en-US" i="1" dirty="0"/>
              <a:t> </a:t>
            </a:r>
            <a:r>
              <a:rPr kumimoji="1" lang="en-US" altLang="zh-CN" i="1" dirty="0" err="1"/>
              <a:t>Saltzer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24688666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TCB: Trusted Computing Base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TCB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trusted</a:t>
            </a:r>
          </a:p>
          <a:p>
            <a:pPr lvl="1"/>
            <a:r>
              <a:rPr kumimoji="1" lang="en-US" altLang="zh-CN" dirty="0"/>
              <a:t>Process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never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process,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threads</a:t>
            </a:r>
          </a:p>
          <a:p>
            <a:pPr lvl="1"/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never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process,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hardware</a:t>
            </a:r>
          </a:p>
          <a:p>
            <a:pPr lvl="1"/>
            <a:r>
              <a:rPr kumimoji="1" lang="en-US" altLang="zh-CN" dirty="0"/>
              <a:t>VMM</a:t>
            </a:r>
            <a:r>
              <a:rPr kumimoji="1" lang="zh-CN" altLang="en-US" dirty="0"/>
              <a:t> </a:t>
            </a:r>
            <a:r>
              <a:rPr kumimoji="1" lang="en-US" altLang="zh-CN" dirty="0"/>
              <a:t>never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VM,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hardware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parts</a:t>
            </a:r>
            <a:r>
              <a:rPr kumimoji="1" lang="zh-CN" altLang="en-US" dirty="0"/>
              <a:t> </a:t>
            </a:r>
            <a:r>
              <a:rPr kumimoji="1" lang="en-US" altLang="zh-CN" dirty="0"/>
              <a:t>do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laptop?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phone?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TCB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only metric of security</a:t>
            </a:r>
          </a:p>
          <a:p>
            <a:pPr lvl="1"/>
            <a:r>
              <a:rPr kumimoji="1" lang="en-US" altLang="zh-CN" dirty="0"/>
              <a:t>Bug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inevitable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59481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Root of Trust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There must be some thing to trust</a:t>
            </a:r>
          </a:p>
          <a:p>
            <a:r>
              <a:rPr kumimoji="1" lang="en-US" altLang="zh-CN" dirty="0"/>
              <a:t>Other trusts are based on the root of trust</a:t>
            </a:r>
          </a:p>
          <a:p>
            <a:pPr lvl="1"/>
            <a:r>
              <a:rPr kumimoji="1" lang="en-US" altLang="zh-CN" dirty="0"/>
              <a:t>Aka., </a:t>
            </a:r>
            <a:r>
              <a:rPr kumimoji="1" lang="en-US" altLang="zh-CN" i="1" dirty="0"/>
              <a:t>bootstrap</a:t>
            </a:r>
          </a:p>
          <a:p>
            <a:r>
              <a:rPr kumimoji="1" lang="en-US" altLang="zh-CN" dirty="0"/>
              <a:t>Root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software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hardware</a:t>
            </a:r>
          </a:p>
          <a:p>
            <a:pPr lvl="1"/>
            <a:r>
              <a:rPr kumimoji="1" lang="en-US" altLang="zh-CN" dirty="0"/>
              <a:t>Software:</a:t>
            </a:r>
            <a:r>
              <a:rPr kumimoji="1" lang="zh-CN" altLang="en-US" dirty="0"/>
              <a:t> </a:t>
            </a:r>
            <a:r>
              <a:rPr kumimoji="1" lang="en-US" altLang="zh-CN" dirty="0"/>
              <a:t>BIOS,</a:t>
            </a:r>
            <a:r>
              <a:rPr kumimoji="1" lang="zh-CN" altLang="en-US" dirty="0"/>
              <a:t> </a:t>
            </a:r>
            <a:r>
              <a:rPr kumimoji="1" lang="en-US" altLang="zh-CN" dirty="0"/>
              <a:t>VMM,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loader,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kernel,</a:t>
            </a:r>
            <a:r>
              <a:rPr kumimoji="1" lang="zh-CN" altLang="en-US" dirty="0"/>
              <a:t> </a:t>
            </a:r>
            <a:r>
              <a:rPr kumimoji="1" lang="en-US" altLang="zh-CN" dirty="0"/>
              <a:t>etc.</a:t>
            </a:r>
          </a:p>
          <a:p>
            <a:pPr lvl="1"/>
            <a:r>
              <a:rPr kumimoji="1" lang="en-US" altLang="zh-CN" dirty="0"/>
              <a:t>Hardware:</a:t>
            </a:r>
            <a:r>
              <a:rPr kumimoji="1" lang="zh-CN" altLang="en-US" dirty="0"/>
              <a:t> </a:t>
            </a:r>
            <a:r>
              <a:rPr kumimoji="1" lang="en-US" altLang="zh-CN" dirty="0"/>
              <a:t>TPM,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processor,</a:t>
            </a:r>
            <a:r>
              <a:rPr kumimoji="1" lang="zh-CN" altLang="en-US" dirty="0"/>
              <a:t> </a:t>
            </a:r>
            <a:r>
              <a:rPr kumimoji="1" lang="en-US" altLang="zh-CN" dirty="0"/>
              <a:t>etc.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361292" y="1977983"/>
            <a:ext cx="15311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252525"/>
                </a:solidFill>
                <a:latin typeface="Apple Chancery" charset="0"/>
                <a:ea typeface="Apple Chancery" charset="0"/>
                <a:cs typeface="Apple Chancery" charset="0"/>
              </a:rPr>
              <a:t>Cogito ergo sum</a:t>
            </a:r>
            <a:endParaRPr lang="zh-CN" altLang="en-US" sz="1600" dirty="0">
              <a:latin typeface="Apple Chancery" charset="0"/>
              <a:ea typeface="Apple Chancery" charset="0"/>
              <a:cs typeface="Apple Chancery" charset="0"/>
            </a:endParaRPr>
          </a:p>
        </p:txBody>
      </p:sp>
      <p:pic>
        <p:nvPicPr>
          <p:cNvPr id="1026" name="Picture 2" descr="https://upload.wikimedia.org/wikipedia/commons/thumb/7/73/Frans_Hals_-_Portret_van_Ren%C3%A9_Descartes.jpg/200px-Frans_Hals_-_Portret_van_Ren%C3%A9_Descar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37220"/>
            <a:ext cx="1325508" cy="162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4916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TPM: Trusted Platform Module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The TPM is the Root of Trust for Reporting</a:t>
            </a:r>
          </a:p>
          <a:p>
            <a:pPr lvl="1"/>
            <a:r>
              <a:rPr kumimoji="1" lang="en-US" altLang="zh-CN" dirty="0"/>
              <a:t>Think: smartcard-like security capability embedded into the platform</a:t>
            </a:r>
          </a:p>
          <a:p>
            <a:r>
              <a:rPr kumimoji="1" lang="en-US" altLang="zh-CN" dirty="0"/>
              <a:t>The TPM is uniquely bound to a single platform</a:t>
            </a:r>
          </a:p>
          <a:p>
            <a:r>
              <a:rPr kumimoji="1" lang="en-US" altLang="zh-CN" dirty="0"/>
              <a:t>TPM functions and storage are isolated from all other components of the platform (e.g., the CPU)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10506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TPM: Trusted Platform Module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TPM on mainboard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4" y="1417340"/>
            <a:ext cx="43434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961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TPM Functions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Sealed storage for private key</a:t>
            </a:r>
          </a:p>
          <a:p>
            <a:pPr lvl="1"/>
            <a:r>
              <a:rPr kumimoji="1" lang="en-US" altLang="zh-CN" dirty="0"/>
              <a:t>Physically safe (for most of the time)</a:t>
            </a:r>
          </a:p>
          <a:p>
            <a:r>
              <a:rPr kumimoji="1" lang="en-US" altLang="zh-CN" dirty="0"/>
              <a:t>Sign with the private key</a:t>
            </a:r>
          </a:p>
          <a:p>
            <a:pPr lvl="1"/>
            <a:r>
              <a:rPr kumimoji="1" lang="en-US" altLang="zh-CN" dirty="0"/>
              <a:t>For remote attestation</a:t>
            </a:r>
          </a:p>
          <a:p>
            <a:r>
              <a:rPr kumimoji="1" lang="en-US" altLang="zh-CN" dirty="0"/>
              <a:t>Measure with hash chain</a:t>
            </a:r>
          </a:p>
          <a:p>
            <a:pPr lvl="1"/>
            <a:r>
              <a:rPr kumimoji="1" lang="en-US" altLang="zh-CN" dirty="0"/>
              <a:t>For local trust-chain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6855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qeupfn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10822</TotalTime>
  <Words>1446</Words>
  <Application>Microsoft Macintosh PowerPoint</Application>
  <PresentationFormat>全屏显示(16:10)</PresentationFormat>
  <Paragraphs>218</Paragraphs>
  <Slides>42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49" baseType="lpstr">
      <vt:lpstr>等线</vt:lpstr>
      <vt:lpstr>等线</vt:lpstr>
      <vt:lpstr>Apple Chancery</vt:lpstr>
      <vt:lpstr>Arial</vt:lpstr>
      <vt:lpstr>Calibri</vt:lpstr>
      <vt:lpstr>Consolas</vt:lpstr>
      <vt:lpstr>Office 主题​​</vt:lpstr>
      <vt:lpstr>Security</vt:lpstr>
      <vt:lpstr>Trust and Security</vt:lpstr>
      <vt:lpstr>Reflections on Trusting Trust</vt:lpstr>
      <vt:lpstr>Ken Thompson (1) </vt:lpstr>
      <vt:lpstr>Ken Thompson (2)</vt:lpstr>
      <vt:lpstr>Presentation of the National Medal of Technology</vt:lpstr>
      <vt:lpstr>PowerPoint 演示文稿</vt:lpstr>
      <vt:lpstr>Trusting Trust: Some Observations</vt:lpstr>
      <vt:lpstr>Stage I: A self-reproducing program</vt:lpstr>
      <vt:lpstr>Stage II: A learning compiler</vt:lpstr>
      <vt:lpstr>Stage III: A bugged compiler</vt:lpstr>
      <vt:lpstr>What happens?</vt:lpstr>
      <vt:lpstr>PowerPoint 演示文稿</vt:lpstr>
      <vt:lpstr>Moral</vt:lpstr>
      <vt:lpstr>Is this a real problem?</vt:lpstr>
      <vt:lpstr>Moral (continued)</vt:lpstr>
      <vt:lpstr>Reconstruct the OS</vt:lpstr>
      <vt:lpstr>Kernel Complexity</vt:lpstr>
      <vt:lpstr>Monolithic Kernel</vt:lpstr>
      <vt:lpstr>Linux Fails</vt:lpstr>
      <vt:lpstr>Linux Bugs</vt:lpstr>
      <vt:lpstr>Types of OS Structure</vt:lpstr>
      <vt:lpstr>Monolithic Kernel</vt:lpstr>
      <vt:lpstr>Monolithic Kernel: No Enforced Modularity within the Kernel</vt:lpstr>
      <vt:lpstr>Monolithic Kernel</vt:lpstr>
      <vt:lpstr>Microkernel</vt:lpstr>
      <vt:lpstr>Microkernel</vt:lpstr>
      <vt:lpstr>Microkernel: Enforce Modularity by Putting Subsystems in User Space</vt:lpstr>
      <vt:lpstr>Microkernel</vt:lpstr>
      <vt:lpstr>Microkernel VS. Monolithic Kernel</vt:lpstr>
      <vt:lpstr>Microkernel VS. Monolithic Kernel</vt:lpstr>
      <vt:lpstr>Microkernel VS. Monolithic Kernel</vt:lpstr>
      <vt:lpstr>Microkernel VS. Monolithic Kernel</vt:lpstr>
      <vt:lpstr>Microkernel VS. Monolithic Kernel</vt:lpstr>
      <vt:lpstr>Another Solution</vt:lpstr>
      <vt:lpstr>Root of Trust</vt:lpstr>
      <vt:lpstr>Principle of Least Privilege</vt:lpstr>
      <vt:lpstr>TCB: Trusted Computing Base</vt:lpstr>
      <vt:lpstr>Root of Trust</vt:lpstr>
      <vt:lpstr>TPM: Trusted Platform Module</vt:lpstr>
      <vt:lpstr>TPM: Trusted Platform Module</vt:lpstr>
      <vt:lpstr>TPM Functions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287</cp:revision>
  <cp:lastPrinted>2016-06-13T07:55:34Z</cp:lastPrinted>
  <dcterms:created xsi:type="dcterms:W3CDTF">2017-05-12T06:55:38Z</dcterms:created>
  <dcterms:modified xsi:type="dcterms:W3CDTF">2019-12-19T00:29:24Z</dcterms:modified>
</cp:coreProperties>
</file>